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2"/>
  </p:notesMasterIdLst>
  <p:sldIdLst>
    <p:sldId id="260" r:id="rId2"/>
    <p:sldId id="290" r:id="rId3"/>
    <p:sldId id="291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1" r:id="rId16"/>
    <p:sldId id="282" r:id="rId17"/>
    <p:sldId id="284" r:id="rId18"/>
    <p:sldId id="285" r:id="rId19"/>
    <p:sldId id="286" r:id="rId20"/>
    <p:sldId id="2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64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7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1 – Aug 17, 2018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P3 Challenge – Do Now (on slips of paper)</a:t>
            </a:r>
          </a:p>
          <a:p>
            <a:pPr marL="457200" lvl="1" indent="0">
              <a:buNone/>
            </a:pPr>
            <a:r>
              <a:rPr lang="en-US" b="1" dirty="0" smtClean="0"/>
              <a:t>Complete these meter stick equivalences: </a:t>
            </a:r>
          </a:p>
          <a:p>
            <a:pPr marL="457200" lvl="1" indent="0">
              <a:buNone/>
            </a:pPr>
            <a:r>
              <a:rPr lang="en-US" b="1" dirty="0" smtClean="0"/>
              <a:t>1 m = _____________ cm</a:t>
            </a:r>
          </a:p>
          <a:p>
            <a:pPr marL="457200" lvl="1" indent="0">
              <a:buNone/>
            </a:pPr>
            <a:r>
              <a:rPr lang="en-US" b="1" dirty="0" smtClean="0"/>
              <a:t>1 m = _____________ mm</a:t>
            </a:r>
          </a:p>
          <a:p>
            <a:pPr marL="457200" lvl="1" indent="0">
              <a:buNone/>
            </a:pPr>
            <a:r>
              <a:rPr lang="en-US" b="1" dirty="0" smtClean="0"/>
              <a:t>1 km = ____________ m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4314" y="4911824"/>
            <a:ext cx="376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Remember Label: Name, Date, </a:t>
            </a:r>
            <a:r>
              <a:rPr lang="en-US" dirty="0" err="1" smtClean="0">
                <a:solidFill>
                  <a:srgbClr val="7030A0"/>
                </a:solidFill>
              </a:rPr>
              <a:t>Phys</a:t>
            </a:r>
            <a:r>
              <a:rPr lang="en-US" dirty="0" smtClean="0">
                <a:solidFill>
                  <a:srgbClr val="7030A0"/>
                </a:solidFill>
              </a:rPr>
              <a:t> 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201" y="2798618"/>
            <a:ext cx="2823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 in syllabus </a:t>
            </a:r>
            <a:r>
              <a:rPr lang="en-US" dirty="0" err="1" smtClean="0"/>
              <a:t>verif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Hand in safety contract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4239769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 up the 1.1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identifying sigfigs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sz="2400" b="1" dirty="0"/>
              <a:t>40.7 </a:t>
            </a:r>
            <a:r>
              <a:rPr lang="en-US" sz="2400" b="1" dirty="0" smtClean="0"/>
              <a:t>L</a:t>
            </a:r>
            <a:endParaRPr lang="en-US" sz="2400" b="1" dirty="0"/>
          </a:p>
          <a:p>
            <a:pPr marL="285750" indent="-285750"/>
            <a:r>
              <a:rPr lang="en-US" sz="2400" b="1" dirty="0" smtClean="0"/>
              <a:t>0.095 </a:t>
            </a:r>
            <a:r>
              <a:rPr lang="en-US" sz="2400" b="1" dirty="0"/>
              <a:t>987 </a:t>
            </a:r>
            <a:r>
              <a:rPr lang="en-US" sz="2400" b="1" dirty="0" smtClean="0"/>
              <a:t>m</a:t>
            </a:r>
            <a:endParaRPr lang="en-US" sz="2400" b="1" dirty="0"/>
          </a:p>
          <a:p>
            <a:pPr marL="285750" indent="-285750"/>
            <a:r>
              <a:rPr lang="en-US" sz="2400" b="1" dirty="0"/>
              <a:t>250. cm</a:t>
            </a:r>
          </a:p>
          <a:p>
            <a:pPr marL="285750" indent="-285750"/>
            <a:r>
              <a:rPr lang="en-US" sz="2400" b="1" dirty="0" smtClean="0"/>
              <a:t>87 </a:t>
            </a:r>
            <a:r>
              <a:rPr lang="en-US" sz="2400" b="1" dirty="0"/>
              <a:t>009 km</a:t>
            </a:r>
          </a:p>
          <a:p>
            <a:pPr marL="285750" indent="-285750"/>
            <a:r>
              <a:rPr lang="en-US" sz="2400" b="1" dirty="0" smtClean="0"/>
              <a:t>85.00 </a:t>
            </a:r>
            <a:r>
              <a:rPr lang="en-US" sz="2400" b="1" dirty="0"/>
              <a:t>g </a:t>
            </a:r>
          </a:p>
          <a:p>
            <a:pPr marL="285750" indent="-285750"/>
            <a:r>
              <a:rPr lang="en-US" sz="2400" b="1" dirty="0"/>
              <a:t>9.000 000 000 mm </a:t>
            </a:r>
          </a:p>
          <a:p>
            <a:pPr marL="285750" indent="-285750"/>
            <a:r>
              <a:rPr lang="en-US" sz="2400" b="1" dirty="0"/>
              <a:t>0.0009 kg </a:t>
            </a:r>
          </a:p>
          <a:p>
            <a:pPr marL="285750" indent="-285750"/>
            <a:r>
              <a:rPr lang="en-US" sz="2400" b="1" dirty="0"/>
              <a:t>2000  cm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2391508"/>
            <a:ext cx="10290175" cy="4060092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A clear way to report numbers that are either very large or very small, or numbers with an ambiguous number of significant figures</a:t>
            </a:r>
          </a:p>
          <a:p>
            <a:r>
              <a:rPr lang="en-US" sz="2000" b="1" dirty="0" smtClean="0"/>
              <a:t>Two parts: </a:t>
            </a:r>
            <a:r>
              <a:rPr lang="en-US" sz="2000" b="1" u="sng" dirty="0" smtClean="0"/>
              <a:t>Mantissa</a:t>
            </a:r>
            <a:r>
              <a:rPr lang="en-US" sz="2000" b="1" dirty="0" smtClean="0"/>
              <a:t> x 10</a:t>
            </a:r>
            <a:r>
              <a:rPr lang="en-US" sz="2000" b="1" u="sng" baseline="30000" dirty="0" smtClean="0"/>
              <a:t>exponent</a:t>
            </a:r>
          </a:p>
          <a:p>
            <a:r>
              <a:rPr lang="en-US" sz="2000" b="1" dirty="0" smtClean="0"/>
              <a:t>Mantissa, or decimal part, is a number with </a:t>
            </a:r>
            <a:r>
              <a:rPr lang="en-US" sz="2000" b="1" u="sng" dirty="0" smtClean="0"/>
              <a:t>one non-zero digit to the left</a:t>
            </a:r>
            <a:r>
              <a:rPr lang="en-US" sz="2000" b="1" dirty="0" smtClean="0"/>
              <a:t> of the decimal point that contains </a:t>
            </a:r>
            <a:r>
              <a:rPr lang="en-US" sz="2000" b="1" u="sng" dirty="0" smtClean="0"/>
              <a:t>all significant digits</a:t>
            </a:r>
            <a:r>
              <a:rPr lang="en-US" sz="2000" b="1" dirty="0" smtClean="0"/>
              <a:t>, and only significant digits</a:t>
            </a:r>
          </a:p>
          <a:p>
            <a:r>
              <a:rPr lang="en-US" sz="2000" b="1" dirty="0" smtClean="0"/>
              <a:t>Exponent indicates the decimal place location for the digits. </a:t>
            </a:r>
          </a:p>
          <a:p>
            <a:r>
              <a:rPr lang="en-US" sz="2000" b="1" dirty="0" smtClean="0"/>
              <a:t>Exponent = number of places the decimal point must move to be placed to the right of the first significant figure</a:t>
            </a:r>
          </a:p>
          <a:p>
            <a:r>
              <a:rPr lang="en-US" sz="2000" b="1" u="sng" dirty="0" smtClean="0"/>
              <a:t>Large numbers have positive exponents and small numbers have negative exponents.</a:t>
            </a:r>
          </a:p>
          <a:p>
            <a:r>
              <a:rPr lang="en-US" sz="2000" b="1" dirty="0" smtClean="0"/>
              <a:t>2000 cm </a:t>
            </a:r>
            <a:r>
              <a:rPr lang="en-US" sz="2000" b="1" dirty="0" smtClean="0">
                <a:sym typeface="Wingdings" panose="05000000000000000000" pitchFamily="2" charset="2"/>
              </a:rPr>
              <a:t> 2.00 x 10</a:t>
            </a:r>
            <a:r>
              <a:rPr lang="en-US" sz="2000" b="1" baseline="30000" dirty="0" smtClean="0">
                <a:sym typeface="Wingdings" panose="05000000000000000000" pitchFamily="2" charset="2"/>
              </a:rPr>
              <a:t>3</a:t>
            </a:r>
            <a:r>
              <a:rPr lang="en-US" sz="2000" b="1" dirty="0" smtClean="0">
                <a:sym typeface="Wingdings" panose="05000000000000000000" pitchFamily="2" charset="2"/>
              </a:rPr>
              <a:t> cm  makes the significance clear.</a:t>
            </a:r>
            <a:endParaRPr lang="en-US" sz="2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721969" y="5657671"/>
            <a:ext cx="3141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</a:t>
            </a:r>
            <a:r>
              <a:rPr lang="en-US" dirty="0" err="1" smtClean="0">
                <a:solidFill>
                  <a:srgbClr val="FF0000"/>
                </a:solidFill>
              </a:rPr>
              <a:t>Sci</a:t>
            </a:r>
            <a:r>
              <a:rPr lang="en-US" dirty="0" smtClean="0">
                <a:solidFill>
                  <a:srgbClr val="FF0000"/>
                </a:solidFill>
              </a:rPr>
              <a:t> Not if you need clarity  or you need to use more than 3 zeros.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Multiplication/Division with Significant Figures (also power and roots)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Perform the calculation indicated.</a:t>
            </a:r>
          </a:p>
          <a:p>
            <a:r>
              <a:rPr lang="en-US" b="1" dirty="0" smtClean="0"/>
              <a:t>Round your answer to the same number of significant figures as the number with the </a:t>
            </a:r>
            <a:r>
              <a:rPr lang="en-US" b="1" u="sng" dirty="0" smtClean="0"/>
              <a:t>least number of significant figures</a:t>
            </a:r>
            <a:r>
              <a:rPr lang="en-US" b="1" dirty="0" smtClean="0"/>
              <a:t> that was used in the calculation.</a:t>
            </a:r>
          </a:p>
          <a:p>
            <a:r>
              <a:rPr lang="en-US" b="1" dirty="0" smtClean="0"/>
              <a:t>DO NOT report all digits shown in your calculator</a:t>
            </a:r>
          </a:p>
          <a:p>
            <a:r>
              <a:rPr lang="en-US" b="1" dirty="0" smtClean="0"/>
              <a:t>Round down for 4 or below.</a:t>
            </a:r>
          </a:p>
          <a:p>
            <a:r>
              <a:rPr lang="en-US" b="1" dirty="0" smtClean="0"/>
              <a:t>Round up for 5 and above. </a:t>
            </a:r>
          </a:p>
          <a:p>
            <a:r>
              <a:rPr lang="en-US" b="1" dirty="0" smtClean="0"/>
              <a:t>Ex: 1.92 m x 11.53 m = 22.1376 m</a:t>
            </a:r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(If a large set of data </a:t>
            </a:r>
            <a:r>
              <a:rPr lang="en-US" b="1" u="sng" dirty="0" smtClean="0"/>
              <a:t>ends in 5’s</a:t>
            </a:r>
            <a:r>
              <a:rPr lang="en-US" b="1" dirty="0" smtClean="0"/>
              <a:t>, rounding up on all fives can introduce an error. In these cases, apply the odd-even rule for the digit just before the 5, Even rounds down, Odd up.)</a:t>
            </a:r>
          </a:p>
        </p:txBody>
      </p:sp>
    </p:spTree>
    <p:extLst>
      <p:ext uri="{BB962C8B-B14F-4D97-AF65-F5344CB8AC3E}">
        <p14:creationId xmlns:p14="http://schemas.microsoft.com/office/powerpoint/2010/main" val="399988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Addition/Subtraction with Significant Figures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Perform the calculation indicated.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Round your answer to the same number of decimal places as the number with the </a:t>
            </a:r>
            <a:r>
              <a:rPr lang="en-US" b="1" u="sng" dirty="0"/>
              <a:t>least precise decimal place</a:t>
            </a:r>
            <a:r>
              <a:rPr lang="en-US" b="1" dirty="0"/>
              <a:t> that was used in the calculation</a:t>
            </a:r>
            <a:r>
              <a:rPr lang="en-US" b="1" dirty="0" smtClean="0"/>
              <a:t>.</a:t>
            </a:r>
          </a:p>
          <a:p>
            <a:pPr lvl="1">
              <a:defRPr/>
            </a:pPr>
            <a:r>
              <a:rPr lang="en-US" b="1" dirty="0"/>
              <a:t>Decimal places (place value)</a:t>
            </a:r>
            <a:r>
              <a:rPr lang="en-US" dirty="0"/>
              <a:t> – </a:t>
            </a:r>
            <a:r>
              <a:rPr lang="en-US" b="1" dirty="0"/>
              <a:t>the number of digits after the decimal </a:t>
            </a:r>
            <a:r>
              <a:rPr lang="en-US" b="1" dirty="0" smtClean="0"/>
              <a:t>point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DO NOT report all digits shown in your calculator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The number of significant figures may increase or decrease</a:t>
            </a:r>
            <a:r>
              <a:rPr lang="en-US" b="1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Hint: Remove any scientific notation, then add/subtract numbers </a:t>
            </a:r>
            <a:r>
              <a:rPr lang="en-US" b="1" u="sng" dirty="0" smtClean="0"/>
              <a:t>vertically</a:t>
            </a:r>
            <a:r>
              <a:rPr lang="en-US" b="1" dirty="0" smtClean="0"/>
              <a:t>. The place with a significant digit for all numbers is the place to round your answer.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Ex: </a:t>
            </a:r>
            <a:r>
              <a:rPr lang="en-US" b="1" dirty="0" smtClean="0"/>
              <a:t>0.92 </a:t>
            </a:r>
            <a:r>
              <a:rPr lang="en-US" b="1" dirty="0"/>
              <a:t>m </a:t>
            </a:r>
            <a:r>
              <a:rPr lang="en-US" b="1" dirty="0" smtClean="0"/>
              <a:t>+ 1.503 </a:t>
            </a:r>
            <a:r>
              <a:rPr lang="en-US" b="1" dirty="0"/>
              <a:t>m </a:t>
            </a:r>
            <a:r>
              <a:rPr lang="en-US" b="1" dirty="0" smtClean="0"/>
              <a:t>= 2.423 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41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Multistep problems with mixed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In general, keep extra digits for intermediate results, while at the same time noting which place is significant by underlining that digit.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Ex: 3.252 (0.125 + 1.30)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Ex: 3.252 (550 + 82.2)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Ex: 3.252 x 0.125 + 1.30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Ex: 3.252 x 550 + 82.2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Often it is easiest to just not clear your calculator for intermediate results.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Rule of thumb: Follow significance throughout, but </a:t>
            </a:r>
            <a:r>
              <a:rPr lang="en-US" b="1" u="sng" dirty="0" smtClean="0"/>
              <a:t>don’t </a:t>
            </a:r>
            <a:r>
              <a:rPr lang="en-US" b="1" i="1" u="sng" dirty="0" smtClean="0"/>
              <a:t>round</a:t>
            </a:r>
            <a:r>
              <a:rPr lang="en-US" b="1" u="sng" dirty="0" smtClean="0"/>
              <a:t> until the end.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854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Unit Conversions (Factor-Label method)</a:t>
            </a:r>
            <a:endParaRPr lang="en-US" sz="4000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“Times sign, draw the line, copy the unit.”</a:t>
            </a:r>
          </a:p>
          <a:p>
            <a:r>
              <a:rPr lang="en-US" b="1" dirty="0" smtClean="0"/>
              <a:t>Variations on the theme</a:t>
            </a:r>
          </a:p>
          <a:p>
            <a:pPr lvl="1"/>
            <a:r>
              <a:rPr lang="en-US" b="1" dirty="0" smtClean="0"/>
              <a:t>Multistep conversions</a:t>
            </a:r>
          </a:p>
          <a:p>
            <a:pPr lvl="1"/>
            <a:r>
              <a:rPr lang="en-US" b="1" dirty="0" smtClean="0"/>
              <a:t>Metric conversions using prefixes</a:t>
            </a:r>
          </a:p>
          <a:p>
            <a:pPr lvl="1"/>
            <a:r>
              <a:rPr lang="en-US" b="1" dirty="0" smtClean="0"/>
              <a:t>Metric to English conversions</a:t>
            </a:r>
          </a:p>
          <a:p>
            <a:pPr lvl="1"/>
            <a:r>
              <a:rPr lang="en-US" b="1" dirty="0" smtClean="0"/>
              <a:t>Squared unit conversions</a:t>
            </a:r>
          </a:p>
          <a:p>
            <a:pPr lvl="1"/>
            <a:r>
              <a:rPr lang="en-US" b="1" dirty="0" smtClean="0"/>
              <a:t>Ratio unit conversions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967605" y="5381818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 m = 100 cm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 mL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= 1 cm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= 1 cc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 m = 1000 mm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 g of water = 1 mL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1000 m = 1 km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applies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to L and g also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6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Multistep conversions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“Times sign, draw the line, copy the unit.”</a:t>
            </a:r>
          </a:p>
          <a:p>
            <a:r>
              <a:rPr lang="en-US" b="1" dirty="0" smtClean="0"/>
              <a:t>If you do not know of the equivalence between the measured unit, and the target unit, consider a third unit that has an equivalence with both.</a:t>
            </a:r>
          </a:p>
          <a:p>
            <a:r>
              <a:rPr lang="en-US" b="1" dirty="0" smtClean="0"/>
              <a:t>Ex: convert 4.75 miles to inches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101" y="4107539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975019" y="4291063"/>
            <a:ext cx="1043188" cy="109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01544" y="4105390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883498" y="4288915"/>
            <a:ext cx="1043188" cy="109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10023" y="4105391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6377" y="5125791"/>
            <a:ext cx="129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4.75 miles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833350" y="5306096"/>
            <a:ext cx="51516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90928" y="5351815"/>
            <a:ext cx="175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9115" y="5390452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8350" y="5390452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09115" y="5379212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12319" y="5118020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08460" y="5190900"/>
            <a:ext cx="193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300960 inches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88036" y="5316827"/>
            <a:ext cx="51516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445614" y="5362546"/>
            <a:ext cx="175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63801" y="5401183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90310" y="5401183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063801" y="5389943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03585" y="5003335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95998" y="5001293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inches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649525" y="4986910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41177" y="4948273"/>
            <a:ext cx="81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5280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3913031" y="4939179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647097" y="5759784"/>
            <a:ext cx="415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301000 inches  = 3.01 x 10</a:t>
            </a:r>
            <a:r>
              <a:rPr lang="en-US" baseline="30000" dirty="0" smtClean="0"/>
              <a:t>5</a:t>
            </a:r>
            <a:r>
              <a:rPr lang="en-US" dirty="0" smtClean="0"/>
              <a:t> inches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2" grpId="0"/>
      <p:bldP spid="13" grpId="0"/>
      <p:bldP spid="16" grpId="0"/>
      <p:bldP spid="17" grpId="0" animBg="1"/>
      <p:bldP spid="19" grpId="0"/>
      <p:bldP spid="20" grpId="0"/>
      <p:bldP spid="32" grpId="0"/>
      <p:bldP spid="33" grpId="0"/>
      <p:bldP spid="34" grpId="0"/>
      <p:bldP spid="3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Metric to English conversions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You need to know at least one conversion between English and metric for each type of quantity. These are the ones I recommend you memorize. </a:t>
            </a:r>
          </a:p>
          <a:p>
            <a:r>
              <a:rPr lang="en-US" b="1" dirty="0" smtClean="0"/>
              <a:t>Length: 1 inch = 2.54 cm</a:t>
            </a:r>
          </a:p>
          <a:p>
            <a:r>
              <a:rPr lang="en-US" b="1" dirty="0" smtClean="0"/>
              <a:t>Mass: 1.0 pound = 454 g</a:t>
            </a:r>
          </a:p>
          <a:p>
            <a:r>
              <a:rPr lang="en-US" b="1" dirty="0" smtClean="0"/>
              <a:t>Volume: 1 quart = 0.946 L</a:t>
            </a:r>
          </a:p>
          <a:p>
            <a:r>
              <a:rPr lang="en-US" b="1" dirty="0" smtClean="0"/>
              <a:t>Ex: What mass in kg corresponds to a 2.7 ton cargo crate? (use scientific notation for your answer</a:t>
            </a:r>
            <a:r>
              <a:rPr lang="en-US" b="1" dirty="0"/>
              <a:t>)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Squared unit conversions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5" y="2380828"/>
            <a:ext cx="10515600" cy="2604707"/>
          </a:xfrm>
        </p:spPr>
        <p:txBody>
          <a:bodyPr/>
          <a:lstStyle/>
          <a:p>
            <a:r>
              <a:rPr lang="en-US" dirty="0" smtClean="0"/>
              <a:t>If a unit is raised to a power, often 2 or 3, to perform a conversion, you must raise the </a:t>
            </a:r>
            <a:r>
              <a:rPr lang="en-US" u="sng" dirty="0" smtClean="0"/>
              <a:t>entire conversion factor </a:t>
            </a:r>
            <a:r>
              <a:rPr lang="en-US" dirty="0" smtClean="0"/>
              <a:t>to that power. </a:t>
            </a:r>
          </a:p>
          <a:p>
            <a:r>
              <a:rPr lang="en-US" dirty="0" smtClean="0"/>
              <a:t>Convert 22 cm</a:t>
            </a:r>
            <a:r>
              <a:rPr lang="en-US" baseline="30000" dirty="0" smtClean="0"/>
              <a:t>2</a:t>
            </a:r>
            <a:r>
              <a:rPr lang="en-US" dirty="0" smtClean="0"/>
              <a:t> to in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9557" y="3515931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 cm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40170" y="3696236"/>
            <a:ext cx="51516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897748" y="3741955"/>
            <a:ext cx="175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15935" y="3780592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5935" y="3349763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62138" y="3780592"/>
            <a:ext cx="73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2.54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65170" y="3371365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25782" y="3769352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64591" y="3508160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7199" y="3556032"/>
            <a:ext cx="132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3.4 in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14" name="Arc 13"/>
          <p:cNvSpPr/>
          <p:nvPr/>
        </p:nvSpPr>
        <p:spPr>
          <a:xfrm>
            <a:off x="4452872" y="3349762"/>
            <a:ext cx="334854" cy="884663"/>
          </a:xfrm>
          <a:prstGeom prst="arc">
            <a:avLst>
              <a:gd name="adj1" fmla="val 16200000"/>
              <a:gd name="adj2" fmla="val 551084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2827991" y="3373372"/>
            <a:ext cx="334854" cy="884663"/>
          </a:xfrm>
          <a:prstGeom prst="arc">
            <a:avLst>
              <a:gd name="adj1" fmla="val 16200000"/>
              <a:gd name="adj2" fmla="val 551084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87726" y="3258354"/>
            <a:ext cx="31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75765" y="4523870"/>
            <a:ext cx="1061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Ex: 450 mL to dm</a:t>
            </a:r>
            <a:r>
              <a:rPr lang="en-US" sz="2400" baseline="30000" dirty="0" smtClean="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52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Ratio unit conversions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013" y="2463084"/>
            <a:ext cx="10515600" cy="4351338"/>
          </a:xfrm>
        </p:spPr>
        <p:txBody>
          <a:bodyPr/>
          <a:lstStyle/>
          <a:p>
            <a:r>
              <a:rPr lang="en-US" b="1" dirty="0" smtClean="0"/>
              <a:t>Many derived units involve ratios of units. </a:t>
            </a:r>
            <a:r>
              <a:rPr lang="en-US" b="1" dirty="0" err="1" smtClean="0"/>
              <a:t>Mi</a:t>
            </a:r>
            <a:r>
              <a:rPr lang="en-US" b="1" dirty="0" smtClean="0"/>
              <a:t>/h, km/</a:t>
            </a:r>
            <a:r>
              <a:rPr lang="en-US" b="1" dirty="0" err="1" smtClean="0"/>
              <a:t>hr</a:t>
            </a:r>
            <a:r>
              <a:rPr lang="en-US" b="1" dirty="0" smtClean="0"/>
              <a:t>, m/s</a:t>
            </a:r>
            <a:r>
              <a:rPr lang="en-US" b="1" baseline="30000" dirty="0" smtClean="0"/>
              <a:t>2</a:t>
            </a:r>
            <a:r>
              <a:rPr lang="en-US" b="1" dirty="0" smtClean="0"/>
              <a:t>…</a:t>
            </a:r>
          </a:p>
          <a:p>
            <a:r>
              <a:rPr lang="en-US" b="1" dirty="0" smtClean="0"/>
              <a:t>If a unit on the bottom needs to be converted, “copy the unit” to the top.</a:t>
            </a:r>
          </a:p>
          <a:p>
            <a:r>
              <a:rPr lang="en-US" b="1" dirty="0" smtClean="0"/>
              <a:t>Ex: Convert 25 m/s to km/h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96981" y="3848062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975019" y="3989480"/>
            <a:ext cx="643944" cy="183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02300" y="3847770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2300" y="4402868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33350" y="5808373"/>
            <a:ext cx="51516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90928" y="5854092"/>
            <a:ext cx="175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05321" y="5892729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8350" y="5892729"/>
            <a:ext cx="92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09115" y="5881489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874063" y="5668123"/>
            <a:ext cx="203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 90.  km/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88036" y="5819104"/>
            <a:ext cx="51516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445614" y="5864823"/>
            <a:ext cx="175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63801" y="5903460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90310" y="5903460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063801" y="5892220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03585" y="5505612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40697" y="5503570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49525" y="5489187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75468" y="5437599"/>
            <a:ext cx="81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385550" y="5363827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2985746" y="4549121"/>
            <a:ext cx="643944" cy="183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96981" y="4402624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41075" y="4400738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224521" y="4546991"/>
            <a:ext cx="643944" cy="183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43316" y="5851944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92551" y="5851944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336174" y="5804073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75378" y="5409765"/>
            <a:ext cx="81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938013" y="5851944"/>
            <a:ext cx="175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15541" y="5441456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>
          <a:xfrm>
            <a:off x="7439695" y="5816956"/>
            <a:ext cx="51516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7697273" y="5862675"/>
            <a:ext cx="175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15460" y="5901312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941969" y="5901312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8341345" y="5427147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47657" y="5501422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901184" y="5487039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113177" y="5439309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/>
      <p:bldP spid="13" grpId="0"/>
      <p:bldP spid="17" grpId="0" animBg="1"/>
      <p:bldP spid="19" grpId="0"/>
      <p:bldP spid="20" grpId="0"/>
      <p:bldP spid="22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4" grpId="0"/>
      <p:bldP spid="38" grpId="0"/>
      <p:bldP spid="39" grpId="0" animBg="1"/>
      <p:bldP spid="41" grpId="0"/>
      <p:bldP spid="42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Overview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746896" y="2960915"/>
            <a:ext cx="8346338" cy="2879274"/>
            <a:chOff x="1746896" y="2960915"/>
            <a:chExt cx="8346338" cy="2879274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5156301" y="4036425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</a:t>
              </a:r>
              <a:endParaRPr lang="en-US" dirty="0"/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1997268" y="2960915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Mechanics</a:t>
              </a: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4588067" y="2960915"/>
              <a:ext cx="2805509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Electromagnetism</a:t>
              </a:r>
              <a:endParaRPr lang="en-US" dirty="0"/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8424194" y="3065418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Optics</a:t>
              </a:r>
              <a:endParaRPr lang="en-US" dirty="0"/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8424194" y="4036425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Cosmology</a:t>
              </a:r>
              <a:endParaRPr lang="en-US" dirty="0"/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8424194" y="5007432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Applied </a:t>
              </a:r>
              <a:endParaRPr lang="en-US" dirty="0"/>
            </a:p>
          </p:txBody>
        </p:sp>
        <p:sp>
          <p:nvSpPr>
            <p:cNvPr id="10" name="Flowchart: Alternate Process 9"/>
            <p:cNvSpPr/>
            <p:nvPr/>
          </p:nvSpPr>
          <p:spPr>
            <a:xfrm>
              <a:off x="1997268" y="4036427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Gravity</a:t>
              </a:r>
              <a:endParaRPr lang="en-US" dirty="0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746896" y="5111938"/>
              <a:ext cx="2169783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Atomic/Nuclear</a:t>
              </a:r>
              <a:endParaRPr lang="en-US" dirty="0"/>
            </a:p>
          </p:txBody>
        </p:sp>
        <p:sp>
          <p:nvSpPr>
            <p:cNvPr id="12" name="Flowchart: Alternate Process 11"/>
            <p:cNvSpPr/>
            <p:nvPr/>
          </p:nvSpPr>
          <p:spPr>
            <a:xfrm>
              <a:off x="4872183" y="5173984"/>
              <a:ext cx="2237275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Thermodynamics</a:t>
              </a:r>
              <a:endParaRPr lang="en-US" dirty="0"/>
            </a:p>
          </p:txBody>
        </p:sp>
        <p:cxnSp>
          <p:nvCxnSpPr>
            <p:cNvPr id="14" name="Straight Connector 13"/>
            <p:cNvCxnSpPr>
              <a:endCxn id="4" idx="1"/>
            </p:cNvCxnSpPr>
            <p:nvPr/>
          </p:nvCxnSpPr>
          <p:spPr>
            <a:xfrm>
              <a:off x="3666308" y="3627120"/>
              <a:ext cx="1489993" cy="7424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3"/>
              <a:endCxn id="4" idx="1"/>
            </p:cNvCxnSpPr>
            <p:nvPr/>
          </p:nvCxnSpPr>
          <p:spPr>
            <a:xfrm flipV="1">
              <a:off x="3666308" y="4369528"/>
              <a:ext cx="1489993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3"/>
              <a:endCxn id="4" idx="1"/>
            </p:cNvCxnSpPr>
            <p:nvPr/>
          </p:nvCxnSpPr>
          <p:spPr>
            <a:xfrm flipV="1">
              <a:off x="3916679" y="4369528"/>
              <a:ext cx="1239622" cy="10755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4" idx="2"/>
              <a:endCxn id="12" idx="0"/>
            </p:cNvCxnSpPr>
            <p:nvPr/>
          </p:nvCxnSpPr>
          <p:spPr>
            <a:xfrm>
              <a:off x="5990821" y="4702630"/>
              <a:ext cx="0" cy="4713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4" idx="0"/>
              <a:endCxn id="6" idx="2"/>
            </p:cNvCxnSpPr>
            <p:nvPr/>
          </p:nvCxnSpPr>
          <p:spPr>
            <a:xfrm flipV="1">
              <a:off x="5990821" y="3627120"/>
              <a:ext cx="1" cy="4093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" idx="3"/>
              <a:endCxn id="7" idx="1"/>
            </p:cNvCxnSpPr>
            <p:nvPr/>
          </p:nvCxnSpPr>
          <p:spPr>
            <a:xfrm flipV="1">
              <a:off x="6825341" y="3398521"/>
              <a:ext cx="1598853" cy="9710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" idx="3"/>
              <a:endCxn id="8" idx="1"/>
            </p:cNvCxnSpPr>
            <p:nvPr/>
          </p:nvCxnSpPr>
          <p:spPr>
            <a:xfrm>
              <a:off x="6825341" y="4369528"/>
              <a:ext cx="15988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" idx="3"/>
              <a:endCxn id="9" idx="1"/>
            </p:cNvCxnSpPr>
            <p:nvPr/>
          </p:nvCxnSpPr>
          <p:spPr>
            <a:xfrm>
              <a:off x="6825341" y="4369528"/>
              <a:ext cx="1598853" cy="9710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8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What’s Due on Thurs Aug 21?  (Pending assignments to complete.)</a:t>
            </a:r>
          </a:p>
          <a:p>
            <a:pPr lvl="1"/>
            <a:r>
              <a:rPr lang="en-US" b="1" dirty="0" smtClean="0"/>
              <a:t>Safety Contract Signed by Student and Parent/Guardian, Syllabus Verification</a:t>
            </a:r>
          </a:p>
          <a:p>
            <a:pPr lvl="1"/>
            <a:r>
              <a:rPr lang="en-US" b="1" dirty="0" smtClean="0"/>
              <a:t>IB </a:t>
            </a:r>
            <a:r>
              <a:rPr lang="en-US" b="1" dirty="0"/>
              <a:t>1.1 Measurement in Physics Practice Sheet, Pages 1-4, except estimates</a:t>
            </a:r>
            <a:endParaRPr lang="en-US" dirty="0"/>
          </a:p>
          <a:p>
            <a:r>
              <a:rPr lang="en-US" b="1" dirty="0" smtClean="0"/>
              <a:t>What’s Next?  (How to prepare for the next day)</a:t>
            </a:r>
          </a:p>
          <a:p>
            <a:pPr lvl="1"/>
            <a:r>
              <a:rPr lang="en-US" b="1" dirty="0" smtClean="0"/>
              <a:t>Read </a:t>
            </a:r>
            <a:r>
              <a:rPr lang="en-US" b="1" dirty="0" smtClean="0"/>
              <a:t>IB 1.2 p 7-20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Overview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873530" y="2288394"/>
            <a:ext cx="10652107" cy="3937101"/>
            <a:chOff x="873530" y="2288394"/>
            <a:chExt cx="10652107" cy="3937101"/>
          </a:xfrm>
        </p:grpSpPr>
        <p:grpSp>
          <p:nvGrpSpPr>
            <p:cNvPr id="33" name="Group 32"/>
            <p:cNvGrpSpPr/>
            <p:nvPr/>
          </p:nvGrpSpPr>
          <p:grpSpPr>
            <a:xfrm>
              <a:off x="2778862" y="3313612"/>
              <a:ext cx="6299824" cy="1846216"/>
              <a:chOff x="1746896" y="2960915"/>
              <a:chExt cx="8346338" cy="2817228"/>
            </a:xfrm>
          </p:grpSpPr>
          <p:sp>
            <p:nvSpPr>
              <p:cNvPr id="4" name="Flowchart: Alternate Process 3"/>
              <p:cNvSpPr/>
              <p:nvPr/>
            </p:nvSpPr>
            <p:spPr>
              <a:xfrm>
                <a:off x="5156301" y="4036425"/>
                <a:ext cx="1669040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Physics</a:t>
                </a:r>
                <a:endParaRPr lang="en-US" sz="1200" dirty="0"/>
              </a:p>
            </p:txBody>
          </p:sp>
          <p:sp>
            <p:nvSpPr>
              <p:cNvPr id="5" name="Flowchart: Alternate Process 4"/>
              <p:cNvSpPr/>
              <p:nvPr/>
            </p:nvSpPr>
            <p:spPr>
              <a:xfrm>
                <a:off x="1997268" y="2960915"/>
                <a:ext cx="1669040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Mechanics</a:t>
                </a:r>
              </a:p>
            </p:txBody>
          </p:sp>
          <p:sp>
            <p:nvSpPr>
              <p:cNvPr id="6" name="Flowchart: Alternate Process 5"/>
              <p:cNvSpPr/>
              <p:nvPr/>
            </p:nvSpPr>
            <p:spPr>
              <a:xfrm>
                <a:off x="4588067" y="2960915"/>
                <a:ext cx="2805509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Electromagnetism</a:t>
                </a:r>
                <a:endParaRPr lang="en-US" sz="1200" dirty="0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8424194" y="3065418"/>
                <a:ext cx="1669040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Optics</a:t>
                </a:r>
                <a:endParaRPr lang="en-US" sz="1200" dirty="0"/>
              </a:p>
            </p:txBody>
          </p:sp>
          <p:sp>
            <p:nvSpPr>
              <p:cNvPr id="8" name="Flowchart: Alternate Process 7"/>
              <p:cNvSpPr/>
              <p:nvPr/>
            </p:nvSpPr>
            <p:spPr>
              <a:xfrm>
                <a:off x="8424194" y="4036425"/>
                <a:ext cx="1669040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Cosmology</a:t>
                </a:r>
                <a:endParaRPr lang="en-US" sz="1200" dirty="0"/>
              </a:p>
            </p:txBody>
          </p:sp>
          <p:sp>
            <p:nvSpPr>
              <p:cNvPr id="9" name="Flowchart: Alternate Process 8"/>
              <p:cNvSpPr/>
              <p:nvPr/>
            </p:nvSpPr>
            <p:spPr>
              <a:xfrm>
                <a:off x="8424194" y="5007432"/>
                <a:ext cx="1669040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Applied </a:t>
                </a:r>
                <a:endParaRPr lang="en-US" sz="1200" dirty="0"/>
              </a:p>
            </p:txBody>
          </p:sp>
          <p:sp>
            <p:nvSpPr>
              <p:cNvPr id="10" name="Flowchart: Alternate Process 9"/>
              <p:cNvSpPr/>
              <p:nvPr/>
            </p:nvSpPr>
            <p:spPr>
              <a:xfrm>
                <a:off x="1997268" y="4036427"/>
                <a:ext cx="1669040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Gravity</a:t>
                </a:r>
                <a:endParaRPr lang="en-US" sz="1200" dirty="0"/>
              </a:p>
            </p:txBody>
          </p:sp>
          <p:sp>
            <p:nvSpPr>
              <p:cNvPr id="11" name="Flowchart: Alternate Process 10"/>
              <p:cNvSpPr/>
              <p:nvPr/>
            </p:nvSpPr>
            <p:spPr>
              <a:xfrm>
                <a:off x="1746896" y="5111938"/>
                <a:ext cx="2169783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Atomic/Nuclear</a:t>
                </a:r>
                <a:endParaRPr lang="en-US" sz="1200" dirty="0"/>
              </a:p>
            </p:txBody>
          </p:sp>
          <p:sp>
            <p:nvSpPr>
              <p:cNvPr id="12" name="Flowchart: Alternate Process 11"/>
              <p:cNvSpPr/>
              <p:nvPr/>
            </p:nvSpPr>
            <p:spPr>
              <a:xfrm>
                <a:off x="4976685" y="5083593"/>
                <a:ext cx="2028271" cy="666206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Thermodynamics</a:t>
                </a:r>
                <a:endParaRPr lang="en-US" sz="1200" dirty="0"/>
              </a:p>
            </p:txBody>
          </p:sp>
          <p:cxnSp>
            <p:nvCxnSpPr>
              <p:cNvPr id="14" name="Straight Connector 13"/>
              <p:cNvCxnSpPr>
                <a:endCxn id="4" idx="1"/>
              </p:cNvCxnSpPr>
              <p:nvPr/>
            </p:nvCxnSpPr>
            <p:spPr>
              <a:xfrm>
                <a:off x="3666308" y="3627120"/>
                <a:ext cx="1489993" cy="7424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0" idx="3"/>
                <a:endCxn id="4" idx="1"/>
              </p:cNvCxnSpPr>
              <p:nvPr/>
            </p:nvCxnSpPr>
            <p:spPr>
              <a:xfrm flipV="1">
                <a:off x="3666308" y="4369528"/>
                <a:ext cx="1489993" cy="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1" idx="3"/>
                <a:endCxn id="4" idx="1"/>
              </p:cNvCxnSpPr>
              <p:nvPr/>
            </p:nvCxnSpPr>
            <p:spPr>
              <a:xfrm flipV="1">
                <a:off x="3916679" y="4369528"/>
                <a:ext cx="1239622" cy="10755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4" idx="2"/>
                <a:endCxn id="12" idx="0"/>
              </p:cNvCxnSpPr>
              <p:nvPr/>
            </p:nvCxnSpPr>
            <p:spPr>
              <a:xfrm>
                <a:off x="5990821" y="4702630"/>
                <a:ext cx="0" cy="4093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4" idx="0"/>
                <a:endCxn id="6" idx="2"/>
              </p:cNvCxnSpPr>
              <p:nvPr/>
            </p:nvCxnSpPr>
            <p:spPr>
              <a:xfrm flipV="1">
                <a:off x="5990821" y="3627120"/>
                <a:ext cx="1" cy="40930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4" idx="3"/>
                <a:endCxn id="7" idx="1"/>
              </p:cNvCxnSpPr>
              <p:nvPr/>
            </p:nvCxnSpPr>
            <p:spPr>
              <a:xfrm flipV="1">
                <a:off x="6825341" y="3398521"/>
                <a:ext cx="1598853" cy="97100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4" idx="3"/>
                <a:endCxn id="8" idx="1"/>
              </p:cNvCxnSpPr>
              <p:nvPr/>
            </p:nvCxnSpPr>
            <p:spPr>
              <a:xfrm>
                <a:off x="6825341" y="4369528"/>
                <a:ext cx="159885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4" idx="3"/>
                <a:endCxn id="9" idx="1"/>
              </p:cNvCxnSpPr>
              <p:nvPr/>
            </p:nvCxnSpPr>
            <p:spPr>
              <a:xfrm>
                <a:off x="6825341" y="4369528"/>
                <a:ext cx="1598853" cy="9710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Flowchart: Alternate Process 20"/>
            <p:cNvSpPr/>
            <p:nvPr/>
          </p:nvSpPr>
          <p:spPr>
            <a:xfrm>
              <a:off x="1719693" y="2288394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Kinematics</a:t>
              </a:r>
              <a:endParaRPr lang="en-US" dirty="0"/>
            </a:p>
          </p:txBody>
        </p:sp>
        <p:sp>
          <p:nvSpPr>
            <p:cNvPr id="22" name="Flowchart: Alternate Process 21"/>
            <p:cNvSpPr/>
            <p:nvPr/>
          </p:nvSpPr>
          <p:spPr>
            <a:xfrm>
              <a:off x="873530" y="3083992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Dynamics</a:t>
              </a:r>
              <a:endParaRPr lang="en-US" dirty="0"/>
            </a:p>
          </p:txBody>
        </p:sp>
        <p:sp>
          <p:nvSpPr>
            <p:cNvPr id="23" name="Flowchart: Alternate Process 22"/>
            <p:cNvSpPr/>
            <p:nvPr/>
          </p:nvSpPr>
          <p:spPr>
            <a:xfrm>
              <a:off x="1422502" y="5313248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Particle</a:t>
              </a:r>
              <a:endParaRPr lang="en-US" dirty="0"/>
            </a:p>
          </p:txBody>
        </p:sp>
        <p:sp>
          <p:nvSpPr>
            <p:cNvPr id="24" name="Flowchart: Alternate Process 23"/>
            <p:cNvSpPr/>
            <p:nvPr/>
          </p:nvSpPr>
          <p:spPr>
            <a:xfrm>
              <a:off x="6477801" y="5559290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Engineering</a:t>
              </a:r>
              <a:endParaRPr lang="en-US" dirty="0"/>
            </a:p>
          </p:txBody>
        </p:sp>
        <p:sp>
          <p:nvSpPr>
            <p:cNvPr id="25" name="Flowchart: Alternate Process 24"/>
            <p:cNvSpPr/>
            <p:nvPr/>
          </p:nvSpPr>
          <p:spPr>
            <a:xfrm>
              <a:off x="9856597" y="3485578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Relativity</a:t>
              </a:r>
              <a:endParaRPr lang="en-US" dirty="0"/>
            </a:p>
          </p:txBody>
        </p:sp>
        <p:sp>
          <p:nvSpPr>
            <p:cNvPr id="27" name="Flowchart: Alternate Process 26"/>
            <p:cNvSpPr/>
            <p:nvPr/>
          </p:nvSpPr>
          <p:spPr>
            <a:xfrm>
              <a:off x="9856597" y="4390140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Astronomy</a:t>
              </a:r>
              <a:endParaRPr lang="en-US" dirty="0"/>
            </a:p>
          </p:txBody>
        </p:sp>
        <p:sp>
          <p:nvSpPr>
            <p:cNvPr id="29" name="Flowchart: Alternate Process 28"/>
            <p:cNvSpPr/>
            <p:nvPr/>
          </p:nvSpPr>
          <p:spPr>
            <a:xfrm>
              <a:off x="8784687" y="5559290"/>
              <a:ext cx="2391852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Biophysics / Chemical Physics</a:t>
              </a:r>
              <a:endParaRPr lang="en-US" dirty="0"/>
            </a:p>
          </p:txBody>
        </p:sp>
        <p:sp>
          <p:nvSpPr>
            <p:cNvPr id="31" name="Flowchart: Alternate Process 30"/>
            <p:cNvSpPr/>
            <p:nvPr/>
          </p:nvSpPr>
          <p:spPr>
            <a:xfrm>
              <a:off x="7865284" y="2372739"/>
              <a:ext cx="2923074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Energy – Relates to all other aspects</a:t>
              </a:r>
              <a:endParaRPr lang="en-US" dirty="0"/>
            </a:p>
          </p:txBody>
        </p:sp>
        <p:cxnSp>
          <p:nvCxnSpPr>
            <p:cNvPr id="13" name="Straight Connector 12"/>
            <p:cNvCxnSpPr>
              <a:stCxn id="21" idx="2"/>
              <a:endCxn id="5" idx="1"/>
            </p:cNvCxnSpPr>
            <p:nvPr/>
          </p:nvCxnSpPr>
          <p:spPr>
            <a:xfrm>
              <a:off x="2554213" y="2954599"/>
              <a:ext cx="413630" cy="5773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2" idx="3"/>
              <a:endCxn id="5" idx="1"/>
            </p:cNvCxnSpPr>
            <p:nvPr/>
          </p:nvCxnSpPr>
          <p:spPr>
            <a:xfrm>
              <a:off x="2542570" y="3417095"/>
              <a:ext cx="425273" cy="114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3"/>
              <a:endCxn id="11" idx="2"/>
            </p:cNvCxnSpPr>
            <p:nvPr/>
          </p:nvCxnSpPr>
          <p:spPr>
            <a:xfrm flipV="1">
              <a:off x="3091542" y="5159828"/>
              <a:ext cx="506197" cy="4865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4" idx="0"/>
              <a:endCxn id="9" idx="2"/>
            </p:cNvCxnSpPr>
            <p:nvPr/>
          </p:nvCxnSpPr>
          <p:spPr>
            <a:xfrm flipV="1">
              <a:off x="7312321" y="5091342"/>
              <a:ext cx="1136469" cy="4679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9" idx="2"/>
              <a:endCxn id="29" idx="0"/>
            </p:cNvCxnSpPr>
            <p:nvPr/>
          </p:nvCxnSpPr>
          <p:spPr>
            <a:xfrm>
              <a:off x="8448790" y="5091342"/>
              <a:ext cx="1531823" cy="4679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9" idx="3"/>
              <a:endCxn id="27" idx="1"/>
            </p:cNvCxnSpPr>
            <p:nvPr/>
          </p:nvCxnSpPr>
          <p:spPr>
            <a:xfrm flipV="1">
              <a:off x="9078686" y="4723243"/>
              <a:ext cx="777911" cy="1498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8" idx="3"/>
              <a:endCxn id="25" idx="1"/>
            </p:cNvCxnSpPr>
            <p:nvPr/>
          </p:nvCxnSpPr>
          <p:spPr>
            <a:xfrm flipV="1">
              <a:off x="9078686" y="3818681"/>
              <a:ext cx="777911" cy="418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33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IB 1.1 Measurement in Physics  --- Standard Operating Procedures</a:t>
            </a:r>
          </a:p>
          <a:p>
            <a:pPr lvl="1"/>
            <a:r>
              <a:rPr lang="en-US" b="1" dirty="0" smtClean="0"/>
              <a:t>State the fundamental units of the SI system</a:t>
            </a:r>
          </a:p>
          <a:p>
            <a:pPr lvl="1"/>
            <a:r>
              <a:rPr lang="en-US" b="1" dirty="0" smtClean="0"/>
              <a:t>Be able to express numbers in scientific notation</a:t>
            </a:r>
          </a:p>
          <a:p>
            <a:pPr lvl="1"/>
            <a:r>
              <a:rPr lang="en-US" b="1" dirty="0" smtClean="0"/>
              <a:t>Appreciate the order of magnitude of various quantities</a:t>
            </a:r>
          </a:p>
          <a:p>
            <a:pPr lvl="1"/>
            <a:r>
              <a:rPr lang="en-US" b="1" dirty="0" smtClean="0"/>
              <a:t>Perform simple order-of-magnitude calculations mentally</a:t>
            </a:r>
          </a:p>
          <a:p>
            <a:pPr lvl="1"/>
            <a:r>
              <a:rPr lang="en-US" b="1" dirty="0" smtClean="0"/>
              <a:t>Express results of calculations to the correct number of significant figures.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48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9308395" cy="3416301"/>
          </a:xfrm>
        </p:spPr>
        <p:txBody>
          <a:bodyPr>
            <a:normAutofit/>
          </a:bodyPr>
          <a:lstStyle/>
          <a:p>
            <a:r>
              <a:rPr lang="en-US" b="1" dirty="0" smtClean="0"/>
              <a:t>Agenda for IB 1.1 Measurement in physics – Standard operating procedures</a:t>
            </a:r>
          </a:p>
          <a:p>
            <a:pPr lvl="1"/>
            <a:r>
              <a:rPr lang="en-US" b="1" dirty="0" smtClean="0"/>
              <a:t>About Numbers</a:t>
            </a:r>
          </a:p>
          <a:p>
            <a:pPr lvl="1"/>
            <a:r>
              <a:rPr lang="en-US" b="1" dirty="0" smtClean="0"/>
              <a:t>Measuring </a:t>
            </a:r>
            <a:endParaRPr lang="en-US" b="1" dirty="0"/>
          </a:p>
          <a:p>
            <a:pPr lvl="1"/>
            <a:r>
              <a:rPr lang="en-US" b="1" dirty="0" smtClean="0"/>
              <a:t>Significant figures</a:t>
            </a:r>
          </a:p>
          <a:p>
            <a:pPr lvl="1"/>
            <a:r>
              <a:rPr lang="en-US" b="1" dirty="0" smtClean="0"/>
              <a:t>Scientific Notation</a:t>
            </a:r>
          </a:p>
          <a:p>
            <a:pPr lvl="1"/>
            <a:r>
              <a:rPr lang="en-US" b="1" dirty="0" smtClean="0"/>
              <a:t>Calculations with </a:t>
            </a:r>
            <a:r>
              <a:rPr lang="en-US" b="1" dirty="0" err="1" smtClean="0"/>
              <a:t>sigfigs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Assignment: </a:t>
            </a:r>
            <a:r>
              <a:rPr lang="en-US" b="1" dirty="0" smtClean="0"/>
              <a:t>IB </a:t>
            </a:r>
            <a:r>
              <a:rPr lang="en-US" b="1" dirty="0"/>
              <a:t>1.1 Measurement in Physics Practice </a:t>
            </a:r>
            <a:r>
              <a:rPr lang="en-US" b="1" dirty="0" smtClean="0"/>
              <a:t>Sheet, Pages 1-4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411" y="3030584"/>
            <a:ext cx="4825159" cy="2989217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Standards</a:t>
            </a:r>
          </a:p>
          <a:p>
            <a:pPr lvl="1"/>
            <a:r>
              <a:rPr lang="en-US" b="1" dirty="0"/>
              <a:t>Metric units</a:t>
            </a:r>
          </a:p>
          <a:p>
            <a:pPr lvl="1"/>
            <a:r>
              <a:rPr lang="en-US" b="1" dirty="0"/>
              <a:t>Unit conversion</a:t>
            </a:r>
          </a:p>
          <a:p>
            <a:pPr lvl="1"/>
            <a:r>
              <a:rPr lang="en-US" b="1" dirty="0"/>
              <a:t>Dimension Analysis</a:t>
            </a:r>
            <a:endParaRPr lang="en-US" dirty="0"/>
          </a:p>
          <a:p>
            <a:pPr lvl="1"/>
            <a:r>
              <a:rPr lang="en-US" b="1" dirty="0" smtClean="0"/>
              <a:t>Estimation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and Inexact Numbers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(Math vs Science)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Counting items gives an exact number (e.g. </a:t>
            </a:r>
            <a:r>
              <a:rPr lang="en-US" b="1" dirty="0" smtClean="0"/>
              <a:t>12 apples </a:t>
            </a:r>
            <a:r>
              <a:rPr lang="en-US" b="1" dirty="0"/>
              <a:t>= exactly </a:t>
            </a:r>
            <a:r>
              <a:rPr lang="en-US" b="1" dirty="0" smtClean="0"/>
              <a:t>12 apples)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Definitions within a measurement system give exact numbers (e.g. exactly 12 inches = exactly 1 foot, by definition)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Measurements give inexact numbers (e.g. </a:t>
            </a:r>
            <a:r>
              <a:rPr lang="en-US" b="1" dirty="0" smtClean="0"/>
              <a:t>5.7 </a:t>
            </a:r>
            <a:r>
              <a:rPr lang="en-US" b="1" dirty="0"/>
              <a:t>m</a:t>
            </a:r>
            <a:r>
              <a:rPr lang="en-US" b="1" dirty="0" smtClean="0"/>
              <a:t>) with some amount of uncertainty.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In science, we don’t use fractions. 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Conversion factors </a:t>
            </a:r>
            <a:r>
              <a:rPr lang="en-US" b="1" i="1" dirty="0"/>
              <a:t>between</a:t>
            </a:r>
            <a:r>
              <a:rPr lang="en-US" b="1" dirty="0"/>
              <a:t> systems of measurements give inexact numbers. (e.g. 1 </a:t>
            </a:r>
            <a:r>
              <a:rPr lang="en-US" b="1" dirty="0" err="1" smtClean="0"/>
              <a:t>lb</a:t>
            </a:r>
            <a:r>
              <a:rPr lang="en-US" b="1" dirty="0" smtClean="0"/>
              <a:t> </a:t>
            </a:r>
            <a:r>
              <a:rPr lang="en-US" b="1" dirty="0"/>
              <a:t>= approximately </a:t>
            </a:r>
            <a:r>
              <a:rPr lang="en-US" b="1" dirty="0" smtClean="0"/>
              <a:t>0.4536 kg…give or take a bit)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measure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Uncertainty depends on the measurement device used and on </a:t>
            </a:r>
            <a:r>
              <a:rPr lang="en-US" b="1" i="1" dirty="0" smtClean="0"/>
              <a:t>how</a:t>
            </a:r>
            <a:r>
              <a:rPr lang="en-US" b="1" dirty="0" smtClean="0"/>
              <a:t> it is used to measure.</a:t>
            </a:r>
          </a:p>
          <a:p>
            <a:r>
              <a:rPr lang="en-US" b="1" dirty="0" smtClean="0"/>
              <a:t>Identify the smallest gradation marked on the measurement device.</a:t>
            </a:r>
          </a:p>
          <a:p>
            <a:r>
              <a:rPr lang="en-US" b="1" dirty="0" smtClean="0"/>
              <a:t>Measure to this level of precision (certain measurement)</a:t>
            </a:r>
          </a:p>
          <a:p>
            <a:r>
              <a:rPr lang="en-US" b="1" dirty="0" smtClean="0"/>
              <a:t>Add </a:t>
            </a:r>
            <a:r>
              <a:rPr lang="en-US" b="1" u="sng" dirty="0" smtClean="0"/>
              <a:t>one more digit as an estimation</a:t>
            </a:r>
            <a:r>
              <a:rPr lang="en-US" b="1" dirty="0" smtClean="0"/>
              <a:t> of the true measurement’s location between the smallest gradation marks. (source of uncertainty)</a:t>
            </a:r>
          </a:p>
          <a:p>
            <a:r>
              <a:rPr lang="en-US" b="1" dirty="0" smtClean="0"/>
              <a:t>Try to decide on one of the five statements below. If you can’t decide between two statements, use the odd digit between.</a:t>
            </a:r>
          </a:p>
          <a:p>
            <a:r>
              <a:rPr lang="en-US" b="1" dirty="0" smtClean="0"/>
              <a:t>0 right on the line, 2 just above the line, 4 almost halfway, 6 a little more than halfway, 8 nearly to the next line.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58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</a:t>
            </a:r>
          </a:p>
        </p:txBody>
      </p:sp>
      <p:pic>
        <p:nvPicPr>
          <p:cNvPr id="2150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95475"/>
            <a:ext cx="5181600" cy="4211638"/>
          </a:xfrm>
        </p:spPr>
      </p:pic>
      <p:pic>
        <p:nvPicPr>
          <p:cNvPr id="2150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588" y="1825625"/>
            <a:ext cx="758825" cy="4351338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5" r="36847" b="67589"/>
          <a:stretch/>
        </p:blipFill>
        <p:spPr bwMode="auto">
          <a:xfrm>
            <a:off x="4239553" y="365125"/>
            <a:ext cx="2962141" cy="373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166" r="1473" b="32062"/>
          <a:stretch/>
        </p:blipFill>
        <p:spPr bwMode="auto">
          <a:xfrm>
            <a:off x="9313829" y="1895475"/>
            <a:ext cx="2803318" cy="30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8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Determining Significant Figures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b="1" dirty="0"/>
              <a:t>Significant figures (digits)</a:t>
            </a:r>
            <a:r>
              <a:rPr lang="en-US" dirty="0"/>
              <a:t> –</a:t>
            </a:r>
            <a:r>
              <a:rPr lang="en-US" b="1" dirty="0"/>
              <a:t>the digits that are known with certainty plus one digit whose value has been estimated in a measured value.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How to determine the number of sig figs:</a:t>
            </a:r>
          </a:p>
          <a:p>
            <a:pPr lvl="1">
              <a:defRPr/>
            </a:pPr>
            <a:r>
              <a:rPr lang="en-US" b="1" dirty="0" smtClean="0"/>
              <a:t>The </a:t>
            </a:r>
            <a:r>
              <a:rPr lang="en-US" b="1" dirty="0"/>
              <a:t>digits of a measured number indicate the level of precision for the measurement.</a:t>
            </a:r>
          </a:p>
          <a:p>
            <a:pPr lvl="1">
              <a:defRPr/>
            </a:pPr>
            <a:r>
              <a:rPr lang="en-US" b="1" dirty="0"/>
              <a:t>All non-zero numbers are significant.</a:t>
            </a:r>
          </a:p>
          <a:p>
            <a:pPr lvl="1">
              <a:defRPr/>
            </a:pPr>
            <a:r>
              <a:rPr lang="en-US" b="1" dirty="0"/>
              <a:t>Leading zeros are never significant.</a:t>
            </a:r>
          </a:p>
          <a:p>
            <a:pPr lvl="1">
              <a:defRPr/>
            </a:pPr>
            <a:r>
              <a:rPr lang="en-US" b="1" dirty="0"/>
              <a:t>Confined zeros are always significant.</a:t>
            </a:r>
          </a:p>
          <a:p>
            <a:pPr lvl="1">
              <a:defRPr/>
            </a:pPr>
            <a:r>
              <a:rPr lang="en-US" b="1" dirty="0"/>
              <a:t>Trailing zeros are significant if and only if a decimal point is </a:t>
            </a:r>
            <a:r>
              <a:rPr lang="en-US" b="1" dirty="0" smtClean="0"/>
              <a:t>present.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Ambiguous numbers like 300 mL can be made clear by using a decimal point, a line over the last significant digit, or using scientific notation.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19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12573</TotalTime>
  <Words>1391</Words>
  <Application>Microsoft Office PowerPoint</Application>
  <PresentationFormat>Widescreen</PresentationFormat>
  <Paragraphs>209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Ion Boardroom</vt:lpstr>
      <vt:lpstr>Physics 1 – Aug 17, 2018 </vt:lpstr>
      <vt:lpstr>Physics Overview</vt:lpstr>
      <vt:lpstr>Physics Overview</vt:lpstr>
      <vt:lpstr>Objectives</vt:lpstr>
      <vt:lpstr>Agenda</vt:lpstr>
      <vt:lpstr>Exact and Inexact Numbers (Math vs Science)</vt:lpstr>
      <vt:lpstr>How to measure </vt:lpstr>
      <vt:lpstr>Practice</vt:lpstr>
      <vt:lpstr>Determining Significant Figures</vt:lpstr>
      <vt:lpstr>Practice identifying sigfigs</vt:lpstr>
      <vt:lpstr>Scientific Notation</vt:lpstr>
      <vt:lpstr>Multiplication/Division with Significant Figures (also power and roots)</vt:lpstr>
      <vt:lpstr>Addition/Subtraction with Significant Figures</vt:lpstr>
      <vt:lpstr>Multistep problems with mixed functions</vt:lpstr>
      <vt:lpstr>Unit Conversions (Factor-Label method)</vt:lpstr>
      <vt:lpstr>Multistep conversions</vt:lpstr>
      <vt:lpstr>Metric to English conversions</vt:lpstr>
      <vt:lpstr>Squared unit conversions</vt:lpstr>
      <vt:lpstr>Ratio unit conversions</vt:lpstr>
      <vt:lpstr>Today’s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62</cp:revision>
  <dcterms:created xsi:type="dcterms:W3CDTF">2015-08-11T02:33:52Z</dcterms:created>
  <dcterms:modified xsi:type="dcterms:W3CDTF">2018-08-17T20:03:16Z</dcterms:modified>
</cp:coreProperties>
</file>